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1"/>
  </p:notesMasterIdLst>
  <p:sldIdLst>
    <p:sldId id="256" r:id="rId2"/>
    <p:sldId id="268" r:id="rId3"/>
    <p:sldId id="272" r:id="rId4"/>
    <p:sldId id="273" r:id="rId5"/>
    <p:sldId id="258" r:id="rId6"/>
    <p:sldId id="276" r:id="rId7"/>
    <p:sldId id="260" r:id="rId8"/>
    <p:sldId id="265" r:id="rId9"/>
    <p:sldId id="266" r:id="rId10"/>
    <p:sldId id="259" r:id="rId11"/>
    <p:sldId id="271" r:id="rId12"/>
    <p:sldId id="262" r:id="rId13"/>
    <p:sldId id="263" r:id="rId14"/>
    <p:sldId id="277" r:id="rId15"/>
    <p:sldId id="278" r:id="rId16"/>
    <p:sldId id="279" r:id="rId17"/>
    <p:sldId id="282" r:id="rId18"/>
    <p:sldId id="281" r:id="rId19"/>
    <p:sldId id="280" r:id="rId20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0BA75-7A44-43C3-A6E4-A229CD18EE2D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32A7D-684E-40DE-94AB-7024CA9605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56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32A7D-684E-40DE-94AB-7024CA9605B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0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49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4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7787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50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1338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81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725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85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03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5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51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1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27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7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6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5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D9F49-7F24-4AB0-96F4-E9D061665F1A}" type="datetimeFigureOut">
              <a:rPr lang="ru-RU" smtClean="0"/>
              <a:t>16.08.2022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17FE6C-AA20-4E71-98FE-AB79ADB4D4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47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gtn@kkgvv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6354" y="2952980"/>
            <a:ext cx="9088362" cy="16463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Медицинская реабилитация в неврологическом отделении Красноярского краевого госпиталя для ветеранов войн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07067" y="4850647"/>
            <a:ext cx="7766936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3687" y="5147732"/>
            <a:ext cx="439088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Зам. начальника госпиталя по организационно методической работе: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Татьяна Николаевна Голубева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9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305" y="0"/>
            <a:ext cx="8596668" cy="1320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Противопоказания: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012" y="558800"/>
            <a:ext cx="10809027" cy="5896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Абсолютные:</a:t>
            </a:r>
          </a:p>
          <a:p>
            <a:r>
              <a:rPr lang="ru-RU" sz="2400" b="1" dirty="0" smtClean="0"/>
              <a:t>Отсутствие </a:t>
            </a:r>
            <a:r>
              <a:rPr lang="ru-RU" sz="2400" b="1" dirty="0"/>
              <a:t>реабилитационного потенциала </a:t>
            </a:r>
            <a:r>
              <a:rPr lang="ru-RU" sz="2400" dirty="0"/>
              <a:t>по заключению </a:t>
            </a:r>
            <a:r>
              <a:rPr lang="ru-RU" sz="2400" dirty="0" smtClean="0"/>
              <a:t>комиссии</a:t>
            </a:r>
          </a:p>
          <a:p>
            <a:r>
              <a:rPr lang="ru-RU" sz="2400" b="1" dirty="0"/>
              <a:t>О</a:t>
            </a:r>
            <a:r>
              <a:rPr lang="ru-RU" sz="2400" b="1" dirty="0" smtClean="0"/>
              <a:t>тсутствие </a:t>
            </a:r>
            <a:r>
              <a:rPr lang="ru-RU" sz="2400" b="1" dirty="0" err="1" smtClean="0"/>
              <a:t>мотивированности</a:t>
            </a:r>
            <a:r>
              <a:rPr lang="ru-RU" sz="2400" b="1" dirty="0" smtClean="0"/>
              <a:t> пациента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аличие</a:t>
            </a:r>
            <a:r>
              <a:rPr lang="ru-RU" sz="2400" b="1" dirty="0" smtClean="0"/>
              <a:t> </a:t>
            </a:r>
            <a:r>
              <a:rPr lang="ru-RU" sz="2400" b="1" dirty="0"/>
              <a:t>активного воспалительного </a:t>
            </a:r>
            <a:r>
              <a:rPr lang="ru-RU" sz="2400" b="1" dirty="0" smtClean="0"/>
              <a:t>процесса</a:t>
            </a:r>
          </a:p>
          <a:p>
            <a:r>
              <a:rPr lang="ru-RU" sz="2400" dirty="0" smtClean="0"/>
              <a:t>Необходимость </a:t>
            </a:r>
            <a:r>
              <a:rPr lang="ru-RU" sz="2400" b="1" dirty="0" smtClean="0"/>
              <a:t>оперативного вмешательства </a:t>
            </a:r>
            <a:r>
              <a:rPr lang="ru-RU" sz="2400" dirty="0"/>
              <a:t>или применению других специальных методов лечения по профилю основного заболевания</a:t>
            </a:r>
          </a:p>
          <a:p>
            <a:r>
              <a:rPr lang="ru-RU" sz="2400" b="1" dirty="0" smtClean="0"/>
              <a:t>Инфекционные и венерические </a:t>
            </a:r>
            <a:r>
              <a:rPr lang="ru-RU" sz="2400" b="1" dirty="0"/>
              <a:t>заболевания </a:t>
            </a:r>
            <a:r>
              <a:rPr lang="ru-RU" sz="2400" dirty="0"/>
              <a:t>в острой и заразной </a:t>
            </a:r>
            <a:r>
              <a:rPr lang="ru-RU" sz="2400" dirty="0" smtClean="0"/>
              <a:t>форме</a:t>
            </a:r>
            <a:endParaRPr lang="ru-RU" sz="2400" dirty="0"/>
          </a:p>
          <a:p>
            <a:r>
              <a:rPr lang="ru-RU" sz="2400" b="1" dirty="0"/>
              <a:t>Г</a:t>
            </a:r>
            <a:r>
              <a:rPr lang="ru-RU" sz="2400" b="1" dirty="0" smtClean="0"/>
              <a:t>рубый </a:t>
            </a:r>
            <a:r>
              <a:rPr lang="ru-RU" sz="2400" b="1" dirty="0" err="1"/>
              <a:t>психоорганический</a:t>
            </a:r>
            <a:r>
              <a:rPr lang="ru-RU" sz="2400" b="1" dirty="0"/>
              <a:t> синдром</a:t>
            </a:r>
            <a:r>
              <a:rPr lang="ru-RU" sz="2400" dirty="0"/>
              <a:t>, </a:t>
            </a:r>
            <a:r>
              <a:rPr lang="ru-RU" sz="2400" b="1" dirty="0"/>
              <a:t>деменция или </a:t>
            </a:r>
            <a:r>
              <a:rPr lang="ru-RU" sz="2400" b="1" dirty="0" smtClean="0"/>
              <a:t>другие выраженные </a:t>
            </a:r>
            <a:r>
              <a:rPr lang="ru-RU" sz="2400" b="1" dirty="0"/>
              <a:t>когнитивные нарушения</a:t>
            </a:r>
            <a:r>
              <a:rPr lang="ru-RU" sz="2400" dirty="0"/>
              <a:t>, любые нарушения </a:t>
            </a:r>
            <a:r>
              <a:rPr lang="ru-RU" sz="2400" dirty="0" smtClean="0"/>
              <a:t>сознания</a:t>
            </a:r>
          </a:p>
          <a:p>
            <a:r>
              <a:rPr lang="ru-RU" sz="2400" b="1" dirty="0" smtClean="0"/>
              <a:t>Острые </a:t>
            </a:r>
            <a:r>
              <a:rPr lang="ru-RU" sz="2400" b="1" dirty="0"/>
              <a:t>воспалительные </a:t>
            </a:r>
            <a:r>
              <a:rPr lang="ru-RU" sz="2400" b="1" dirty="0" smtClean="0"/>
              <a:t>заболевания</a:t>
            </a:r>
            <a:endParaRPr lang="ru-RU" sz="2400" b="1" dirty="0"/>
          </a:p>
          <a:p>
            <a:r>
              <a:rPr lang="ru-RU" sz="2400" b="1" dirty="0" smtClean="0"/>
              <a:t>Хронические </a:t>
            </a:r>
            <a:r>
              <a:rPr lang="ru-RU" sz="2400" b="1" dirty="0"/>
              <a:t>заболевания в стадии </a:t>
            </a:r>
            <a:r>
              <a:rPr lang="ru-RU" sz="2400" b="1" dirty="0" smtClean="0"/>
              <a:t>обострения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048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305" y="0"/>
            <a:ext cx="8596668" cy="1320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Противопоказания: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591" y="558800"/>
            <a:ext cx="10023594" cy="5309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Относительные:</a:t>
            </a:r>
          </a:p>
          <a:p>
            <a:r>
              <a:rPr lang="ru-RU" sz="3600" dirty="0" smtClean="0"/>
              <a:t>Обострение </a:t>
            </a:r>
            <a:r>
              <a:rPr lang="ru-RU" sz="3600" dirty="0"/>
              <a:t>или декомпенсация основного или сопутствующего заболевания. </a:t>
            </a:r>
            <a:endParaRPr lang="ru-RU" sz="3600" dirty="0" smtClean="0"/>
          </a:p>
          <a:p>
            <a:r>
              <a:rPr lang="ru-RU" sz="3600" dirty="0" smtClean="0"/>
              <a:t>Инфаркт </a:t>
            </a:r>
            <a:r>
              <a:rPr lang="ru-RU" sz="3600" dirty="0"/>
              <a:t>миокарда давностью менее одного года, </a:t>
            </a:r>
            <a:r>
              <a:rPr lang="ru-RU" sz="3600" dirty="0" smtClean="0"/>
              <a:t>ТЭЛА в </a:t>
            </a:r>
            <a:r>
              <a:rPr lang="ru-RU" sz="3600" dirty="0"/>
              <a:t>анамнезе без установки </a:t>
            </a:r>
            <a:r>
              <a:rPr lang="ru-RU" sz="3600" dirty="0" err="1" smtClean="0"/>
              <a:t>кава</a:t>
            </a:r>
            <a:r>
              <a:rPr lang="ru-RU" sz="3600" dirty="0" smtClean="0"/>
              <a:t>-фильтра</a:t>
            </a:r>
            <a:endParaRPr lang="ru-RU" sz="3600" dirty="0"/>
          </a:p>
          <a:p>
            <a:r>
              <a:rPr lang="ru-RU" sz="3600" dirty="0" smtClean="0"/>
              <a:t>Все </a:t>
            </a:r>
            <a:r>
              <a:rPr lang="ru-RU" sz="3600" dirty="0"/>
              <a:t>формы наркомании и </a:t>
            </a:r>
            <a:r>
              <a:rPr lang="ru-RU" sz="3600" dirty="0" smtClean="0"/>
              <a:t>алкоголизма </a:t>
            </a:r>
          </a:p>
          <a:p>
            <a:r>
              <a:rPr lang="ru-RU" sz="3600" dirty="0" smtClean="0"/>
              <a:t>Кахексия </a:t>
            </a:r>
            <a:r>
              <a:rPr lang="ru-RU" sz="3600" dirty="0"/>
              <a:t>любого </a:t>
            </a:r>
            <a:r>
              <a:rPr lang="ru-RU" sz="3600" dirty="0" smtClean="0"/>
              <a:t>происхождения </a:t>
            </a:r>
          </a:p>
        </p:txBody>
      </p:sp>
    </p:spTree>
    <p:extLst>
      <p:ext uri="{BB962C8B-B14F-4D97-AF65-F5344CB8AC3E}">
        <p14:creationId xmlns:p14="http://schemas.microsoft.com/office/powerpoint/2010/main" val="407598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Порядок госпитализации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94531"/>
            <a:ext cx="8698895" cy="4936897"/>
          </a:xfrm>
        </p:spPr>
        <p:txBody>
          <a:bodyPr>
            <a:normAutofit/>
          </a:bodyPr>
          <a:lstStyle/>
          <a:p>
            <a:pPr marL="90488" indent="358775">
              <a:buClr>
                <a:schemeClr val="accent1">
                  <a:lumMod val="50000"/>
                </a:schemeClr>
              </a:buClr>
              <a:buSzPct val="99000"/>
              <a:buFont typeface="+mj-lt"/>
              <a:buAutoNum type="arabicPeriod"/>
            </a:pPr>
            <a:r>
              <a:rPr lang="ru-RU" sz="2400" b="1" dirty="0" smtClean="0"/>
              <a:t>Определение реабилитационного потенциала   - поликлиника</a:t>
            </a:r>
            <a:r>
              <a:rPr lang="ru-RU" sz="2400" dirty="0" smtClean="0"/>
              <a:t> по месту прикрепления</a:t>
            </a:r>
          </a:p>
          <a:p>
            <a:pPr marL="90488" indent="358775">
              <a:buClr>
                <a:schemeClr val="accent1">
                  <a:lumMod val="50000"/>
                </a:schemeClr>
              </a:buClr>
              <a:buSzPct val="99000"/>
              <a:buFont typeface="+mj-lt"/>
              <a:buAutoNum type="arabicPeriod"/>
            </a:pPr>
            <a:r>
              <a:rPr lang="ru-RU" sz="2400" dirty="0" smtClean="0"/>
              <a:t>Оформление заявки на госпитализацию пациента всеми МО </a:t>
            </a:r>
            <a:r>
              <a:rPr lang="ru-RU" sz="2400" dirty="0"/>
              <a:t>края </a:t>
            </a:r>
            <a:r>
              <a:rPr lang="ru-RU" sz="2400" dirty="0" smtClean="0"/>
              <a:t>по защищенной сети </a:t>
            </a:r>
            <a:r>
              <a:rPr lang="en-US" sz="2400" dirty="0" err="1" smtClean="0"/>
              <a:t>VipNet</a:t>
            </a:r>
            <a:r>
              <a:rPr lang="ru-RU" sz="2400" dirty="0" smtClean="0"/>
              <a:t> </a:t>
            </a:r>
            <a:r>
              <a:rPr lang="ru-RU" sz="2400" dirty="0"/>
              <a:t>на адрес «КГБУЗ ККГВВ </a:t>
            </a:r>
            <a:r>
              <a:rPr lang="ru-RU" sz="2400" dirty="0" smtClean="0"/>
              <a:t>Госпитализация - Лалетина </a:t>
            </a:r>
            <a:r>
              <a:rPr lang="ru-RU" sz="2400" dirty="0" smtClean="0"/>
              <a:t>Л.Н.» </a:t>
            </a:r>
          </a:p>
          <a:p>
            <a:pPr marL="90488" indent="358775">
              <a:buClr>
                <a:schemeClr val="accent1">
                  <a:lumMod val="50000"/>
                </a:schemeClr>
              </a:buClr>
              <a:buSzPct val="99000"/>
              <a:buFont typeface="+mj-lt"/>
              <a:buAutoNum type="arabicPeriod"/>
            </a:pPr>
            <a:r>
              <a:rPr lang="ru-RU" sz="2400" dirty="0" smtClean="0"/>
              <a:t>Рассмотрение документов, информируем МО о принятом решении.</a:t>
            </a:r>
          </a:p>
          <a:p>
            <a:pPr marL="90488" indent="358775">
              <a:buClr>
                <a:schemeClr val="accent1">
                  <a:lumMod val="50000"/>
                </a:schemeClr>
              </a:buClr>
              <a:buSzPct val="99000"/>
              <a:buFont typeface="+mj-lt"/>
              <a:buAutoNum type="arabicPeriod"/>
            </a:pPr>
            <a:r>
              <a:rPr lang="ru-RU" sz="2400" dirty="0" smtClean="0"/>
              <a:t>Повторная </a:t>
            </a:r>
            <a:r>
              <a:rPr lang="ru-RU" sz="2400" dirty="0"/>
              <a:t>и последующие госпитализации пациентов осуществляется по рекомендации лечащего врача на основании решения </a:t>
            </a:r>
            <a:r>
              <a:rPr lang="ru-RU" sz="2400" dirty="0" err="1"/>
              <a:t>мультидисциплинарной</a:t>
            </a:r>
            <a:r>
              <a:rPr lang="ru-RU" sz="2400" dirty="0"/>
              <a:t> реабилитационной </a:t>
            </a:r>
            <a:r>
              <a:rPr lang="ru-RU" sz="2400" dirty="0" smtClean="0"/>
              <a:t>бригады госпиталя</a:t>
            </a:r>
          </a:p>
        </p:txBody>
      </p:sp>
    </p:spTree>
    <p:extLst>
      <p:ext uri="{BB962C8B-B14F-4D97-AF65-F5344CB8AC3E}">
        <p14:creationId xmlns:p14="http://schemas.microsoft.com/office/powerpoint/2010/main" val="10899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Пакет необходимых документов: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191" y="818018"/>
            <a:ext cx="8596668" cy="6199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5"/>
                </a:solidFill>
              </a:rPr>
              <a:t>Электронная заявка </a:t>
            </a:r>
            <a:r>
              <a:rPr lang="ru-RU" dirty="0"/>
              <a:t>должна содержать: </a:t>
            </a:r>
            <a:endParaRPr lang="ru-RU" dirty="0" smtClean="0"/>
          </a:p>
          <a:p>
            <a:r>
              <a:rPr lang="ru-RU" dirty="0" smtClean="0"/>
              <a:t>Шаблон </a:t>
            </a:r>
            <a:r>
              <a:rPr lang="ru-RU" dirty="0"/>
              <a:t>запроса на госпитализацию с  обязательным указанием  Ф.И.О. больного полностью, полную дату рождения, контактного номера телефона, категории льготы, указать цель </a:t>
            </a:r>
            <a:r>
              <a:rPr lang="ru-RU" dirty="0" err="1" smtClean="0"/>
              <a:t>направления,с</a:t>
            </a:r>
            <a:r>
              <a:rPr lang="ru-RU" dirty="0" smtClean="0"/>
              <a:t> </a:t>
            </a:r>
            <a:r>
              <a:rPr lang="ru-RU" dirty="0"/>
              <a:t>указанием специалистов (профилей </a:t>
            </a:r>
            <a:r>
              <a:rPr lang="ru-RU" dirty="0" smtClean="0"/>
              <a:t>отделений </a:t>
            </a:r>
            <a:r>
              <a:rPr lang="ru-RU" dirty="0"/>
              <a:t>при плановой госпитализации), консультации которых </a:t>
            </a:r>
            <a:r>
              <a:rPr lang="ru-RU" dirty="0" smtClean="0"/>
              <a:t>необходимы   пациенту, </a:t>
            </a:r>
            <a:r>
              <a:rPr lang="ru-RU" dirty="0"/>
              <a:t>диагноз основной и сопутствующий;</a:t>
            </a:r>
          </a:p>
          <a:p>
            <a:pPr lvl="0"/>
            <a:r>
              <a:rPr lang="ru-RU" b="1" dirty="0" smtClean="0">
                <a:solidFill>
                  <a:schemeClr val="accent5"/>
                </a:solidFill>
              </a:rPr>
              <a:t>Направление</a:t>
            </a:r>
            <a:r>
              <a:rPr lang="ru-RU" dirty="0" smtClean="0">
                <a:solidFill>
                  <a:schemeClr val="accent5"/>
                </a:solidFill>
              </a:rPr>
              <a:t> </a:t>
            </a:r>
            <a:r>
              <a:rPr lang="ru-RU" b="1" dirty="0">
                <a:solidFill>
                  <a:schemeClr val="accent5"/>
                </a:solidFill>
              </a:rPr>
              <a:t>на </a:t>
            </a:r>
            <a:r>
              <a:rPr lang="ru-RU" b="1" dirty="0" smtClean="0">
                <a:solidFill>
                  <a:schemeClr val="accent5"/>
                </a:solidFill>
              </a:rPr>
              <a:t>госпитализацию</a:t>
            </a:r>
            <a:r>
              <a:rPr lang="ru-RU" dirty="0" smtClean="0"/>
              <a:t> </a:t>
            </a:r>
            <a:r>
              <a:rPr lang="ru-RU" dirty="0"/>
              <a:t>-  ф 057/у с указанием персональных данных (Ф.И.О. больного полностью, полную дату рождения – число, месяц, год), цель направления (</a:t>
            </a:r>
            <a:r>
              <a:rPr lang="ru-RU" dirty="0" err="1" smtClean="0"/>
              <a:t>нейрореабилитация</a:t>
            </a:r>
            <a:r>
              <a:rPr lang="ru-RU" dirty="0" smtClean="0"/>
              <a:t>), </a:t>
            </a:r>
            <a:r>
              <a:rPr lang="ru-RU" dirty="0"/>
              <a:t>диагноз основной и сопутствующий;</a:t>
            </a:r>
          </a:p>
          <a:p>
            <a:pPr lvl="0"/>
            <a:r>
              <a:rPr lang="ru-RU" b="1" dirty="0">
                <a:solidFill>
                  <a:schemeClr val="accent5"/>
                </a:solidFill>
              </a:rPr>
              <a:t>Выписка из медицинской карты </a:t>
            </a:r>
            <a:r>
              <a:rPr lang="ru-RU" dirty="0"/>
              <a:t>(форма 27/у), которая должна быть подготовлена врачом – специалистом, содержать информацию                         о диагнозе пациента, жалобах, анамнезе заболевания, объективных данных, проведенных лечебных мероприятиях  и о их эффективности, указать  </a:t>
            </a:r>
            <a:r>
              <a:rPr lang="ru-RU" dirty="0" smtClean="0"/>
              <a:t>клиническую </a:t>
            </a:r>
            <a:r>
              <a:rPr lang="ru-RU" dirty="0"/>
              <a:t>динамику по основной и сопутствующей патологии   </a:t>
            </a:r>
            <a:r>
              <a:rPr lang="ru-RU" dirty="0" smtClean="0"/>
              <a:t>(стабильное </a:t>
            </a:r>
            <a:r>
              <a:rPr lang="ru-RU" dirty="0"/>
              <a:t>течение, ухудшение</a:t>
            </a:r>
            <a:r>
              <a:rPr lang="ru-RU" dirty="0" smtClean="0"/>
              <a:t>), с коротким </a:t>
            </a:r>
            <a:r>
              <a:rPr lang="ru-RU" dirty="0"/>
              <a:t>описанием неврологического статуса; заключением терапевта с развернутым терапевтическим диагнозом</a:t>
            </a:r>
            <a:r>
              <a:rPr lang="ru-RU" dirty="0" smtClean="0"/>
              <a:t>;</a:t>
            </a:r>
          </a:p>
          <a:p>
            <a:r>
              <a:rPr lang="ru-RU" dirty="0">
                <a:solidFill>
                  <a:srgbClr val="C00000"/>
                </a:solidFill>
              </a:rPr>
              <a:t>Выписка из стационара</a:t>
            </a:r>
            <a:r>
              <a:rPr lang="ru-RU" dirty="0"/>
              <a:t>, где пациент проходил лечение в остром периоде ОНМК.</a:t>
            </a:r>
          </a:p>
          <a:p>
            <a:pPr lvl="0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2583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Пакет необходимых документов: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191" y="818018"/>
            <a:ext cx="8596668" cy="6199640"/>
          </a:xfrm>
        </p:spPr>
        <p:txBody>
          <a:bodyPr>
            <a:noAutofit/>
          </a:bodyPr>
          <a:lstStyle/>
          <a:p>
            <a:endParaRPr lang="ru-RU" sz="1000" b="1" dirty="0" smtClean="0">
              <a:solidFill>
                <a:srgbClr val="C00000"/>
              </a:solidFill>
            </a:endParaRPr>
          </a:p>
          <a:p>
            <a:r>
              <a:rPr lang="ru-RU" sz="1600" b="1" dirty="0" smtClean="0">
                <a:solidFill>
                  <a:srgbClr val="C00000"/>
                </a:solidFill>
              </a:rPr>
              <a:t>Необходимый перечень исследований (сканы)</a:t>
            </a:r>
            <a:r>
              <a:rPr lang="ru-RU" sz="1600" b="1" dirty="0" smtClean="0"/>
              <a:t>: </a:t>
            </a:r>
          </a:p>
          <a:p>
            <a:pPr lvl="1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ЭКГ</a:t>
            </a:r>
            <a:r>
              <a:rPr lang="ru-RU" dirty="0" smtClean="0"/>
              <a:t> не позднее 14 дней перед оформлением заявки;</a:t>
            </a:r>
          </a:p>
          <a:p>
            <a:pPr lvl="1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Лабораторные данные не позднее 14 дней:</a:t>
            </a:r>
          </a:p>
          <a:p>
            <a:pPr lvl="2"/>
            <a:r>
              <a:rPr lang="ru-RU" sz="1600" dirty="0" smtClean="0"/>
              <a:t>развернутый </a:t>
            </a:r>
            <a:r>
              <a:rPr lang="ru-RU" sz="1600" dirty="0"/>
              <a:t>анализа крови и общий анализ </a:t>
            </a:r>
            <a:r>
              <a:rPr lang="ru-RU" sz="1600" dirty="0" smtClean="0"/>
              <a:t>мочи;</a:t>
            </a:r>
            <a:endParaRPr lang="ru-RU" sz="1600" dirty="0"/>
          </a:p>
          <a:p>
            <a:pPr lvl="2"/>
            <a:r>
              <a:rPr lang="ru-RU" sz="1600" dirty="0"/>
              <a:t>сахар </a:t>
            </a:r>
            <a:r>
              <a:rPr lang="ru-RU" sz="1600" dirty="0" smtClean="0"/>
              <a:t>крови, </a:t>
            </a:r>
            <a:r>
              <a:rPr lang="ru-RU" sz="1600" dirty="0"/>
              <a:t>билирубин, АСТ, АЛТ, холестерин, липидный спектр, </a:t>
            </a:r>
            <a:r>
              <a:rPr lang="ru-RU" sz="1600" dirty="0" err="1" smtClean="0"/>
              <a:t>протромбиновое</a:t>
            </a:r>
            <a:r>
              <a:rPr lang="ru-RU" sz="1600" dirty="0" smtClean="0"/>
              <a:t> время, </a:t>
            </a:r>
            <a:r>
              <a:rPr lang="ru-RU" sz="1600" dirty="0"/>
              <a:t>АЧТВ </a:t>
            </a:r>
            <a:r>
              <a:rPr lang="ru-RU" sz="1600" dirty="0" smtClean="0"/>
              <a:t>крови.</a:t>
            </a:r>
          </a:p>
          <a:p>
            <a:pPr marL="914400" lvl="2" indent="0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В </a:t>
            </a:r>
            <a:r>
              <a:rPr lang="ru-RU" sz="1600" dirty="0">
                <a:solidFill>
                  <a:srgbClr val="FF0000"/>
                </a:solidFill>
              </a:rPr>
              <a:t>течение текущего года</a:t>
            </a:r>
          </a:p>
          <a:p>
            <a:pPr lvl="2"/>
            <a:r>
              <a:rPr lang="ru-RU" sz="1600" dirty="0" smtClean="0"/>
              <a:t>кровь </a:t>
            </a:r>
            <a:r>
              <a:rPr lang="ru-RU" sz="1600" dirty="0"/>
              <a:t>на </a:t>
            </a:r>
            <a:r>
              <a:rPr lang="ru-RU" sz="1600" dirty="0" smtClean="0"/>
              <a:t>RW;   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для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женщин осмотр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гинеколога</a:t>
            </a:r>
            <a:r>
              <a:rPr lang="ru-RU" dirty="0" smtClean="0"/>
              <a:t>; 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флюорограмма</a:t>
            </a:r>
            <a:r>
              <a:rPr lang="ru-RU" dirty="0" smtClean="0"/>
              <a:t> </a:t>
            </a:r>
            <a:r>
              <a:rPr lang="ru-RU" dirty="0"/>
              <a:t>грудной клетки (либо рентгенографии легких</a:t>
            </a:r>
            <a:r>
              <a:rPr lang="ru-RU" dirty="0" smtClean="0"/>
              <a:t>).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Результаты предыдущих исследований 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 дуплексное </a:t>
            </a:r>
            <a:r>
              <a:rPr lang="ru-RU" dirty="0"/>
              <a:t>сканирование </a:t>
            </a:r>
            <a:r>
              <a:rPr lang="ru-RU" dirty="0" err="1"/>
              <a:t>брахиоцефальных</a:t>
            </a:r>
            <a:r>
              <a:rPr lang="ru-RU" dirty="0"/>
              <a:t> артерий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</a:p>
          <a:p>
            <a:pPr lvl="1"/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доплерография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сосудов н/конечностей,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ЭЭГ; ЭХО-КГ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ХМ.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Протокол </a:t>
            </a:r>
            <a:r>
              <a:rPr lang="ru-RU" sz="1600" dirty="0">
                <a:solidFill>
                  <a:srgbClr val="C00000"/>
                </a:solidFill>
              </a:rPr>
              <a:t>МРТ или КТ исследований головного </a:t>
            </a:r>
            <a:r>
              <a:rPr lang="ru-RU" sz="1600" dirty="0" smtClean="0">
                <a:solidFill>
                  <a:srgbClr val="C00000"/>
                </a:solidFill>
              </a:rPr>
              <a:t>мозга (в  динамике, предыдущие исследования)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840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908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Перечень необходимых исследований для госпитализации в отделения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терапевтического профиля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Общий (клинический) анализ крови</a:t>
            </a:r>
          </a:p>
          <a:p>
            <a:r>
              <a:rPr lang="ru-RU" sz="2400" dirty="0"/>
              <a:t>Общий (клинический) анализ </a:t>
            </a:r>
            <a:r>
              <a:rPr lang="ru-RU" sz="2400" dirty="0" smtClean="0"/>
              <a:t>мочи</a:t>
            </a:r>
          </a:p>
          <a:p>
            <a:r>
              <a:rPr lang="ru-RU" sz="2400" dirty="0" smtClean="0"/>
              <a:t>Электрокардиограмма с описанием (</a:t>
            </a:r>
            <a:r>
              <a:rPr lang="ru-RU" sz="2400" dirty="0"/>
              <a:t>результат не позднее </a:t>
            </a:r>
            <a:r>
              <a:rPr lang="ru-RU" sz="2400" dirty="0" smtClean="0"/>
              <a:t>14 дней)</a:t>
            </a:r>
          </a:p>
          <a:p>
            <a:r>
              <a:rPr lang="ru-RU" sz="2400" dirty="0" smtClean="0"/>
              <a:t>Флюорография легких (</a:t>
            </a:r>
            <a:r>
              <a:rPr lang="ru-RU" sz="2400" dirty="0"/>
              <a:t>результат не позднее 12 месяцев)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933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Анализ крови развернутый </a:t>
            </a:r>
          </a:p>
          <a:p>
            <a:r>
              <a:rPr lang="ru-RU" sz="2000" dirty="0" smtClean="0"/>
              <a:t>Анализ крови на </a:t>
            </a:r>
            <a:r>
              <a:rPr lang="en-US" sz="2000" dirty="0" smtClean="0"/>
              <a:t>RW</a:t>
            </a:r>
          </a:p>
          <a:p>
            <a:r>
              <a:rPr lang="ru-RU" sz="2000" dirty="0" smtClean="0"/>
              <a:t>Определение антител к вирусу иммунодефицита человека ВИЧ в крови</a:t>
            </a:r>
          </a:p>
          <a:p>
            <a:r>
              <a:rPr lang="ru-RU" sz="2000" dirty="0" smtClean="0"/>
              <a:t>Анализ крови на гепатиты В и С </a:t>
            </a:r>
          </a:p>
          <a:p>
            <a:r>
              <a:rPr lang="ru-RU" sz="2000" dirty="0" smtClean="0"/>
              <a:t>Исследование уровня </a:t>
            </a:r>
            <a:r>
              <a:rPr lang="ru-RU" sz="2000" dirty="0" err="1" smtClean="0"/>
              <a:t>простатспецифического</a:t>
            </a:r>
            <a:r>
              <a:rPr lang="ru-RU" sz="2000" dirty="0" smtClean="0"/>
              <a:t> антигена в крови</a:t>
            </a:r>
          </a:p>
          <a:p>
            <a:r>
              <a:rPr lang="ru-RU" sz="2000" dirty="0" smtClean="0"/>
              <a:t>Общий (клинический) анализ мочи</a:t>
            </a:r>
          </a:p>
          <a:p>
            <a:r>
              <a:rPr lang="ru-RU" sz="2000" dirty="0" smtClean="0"/>
              <a:t>Флюорография легких (результат не позднее 12 месяцев)</a:t>
            </a:r>
          </a:p>
          <a:p>
            <a:pPr marL="0" indent="0">
              <a:buNone/>
            </a:pPr>
            <a:r>
              <a:rPr lang="ru-RU" sz="2000" dirty="0" smtClean="0"/>
              <a:t>Дополнительно при госпитализации в урологическое отделение: </a:t>
            </a:r>
          </a:p>
          <a:p>
            <a:r>
              <a:rPr lang="ru-RU" sz="2000" dirty="0"/>
              <a:t>УЗИ </a:t>
            </a:r>
            <a:r>
              <a:rPr lang="ru-RU" sz="2000" dirty="0" smtClean="0"/>
              <a:t>почек, мочевого пузыря и простаты</a:t>
            </a:r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Перечень необходимых исследований для госпитализации в отделения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хирургического профиля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17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Центр медико-психологической реабилитации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отделении проводится лечение психических расстройств </a:t>
            </a:r>
            <a:r>
              <a:rPr lang="ru-RU" dirty="0" err="1"/>
              <a:t>непсихотического</a:t>
            </a:r>
            <a:r>
              <a:rPr lang="ru-RU" dirty="0"/>
              <a:t> уровня. В структуре заболеваний преобладают посттравматические стрессовые расстройства, неврозы, расстройства личности, органические заболевания головного мозга вследствие контузий, травм, ранений. </a:t>
            </a:r>
            <a:endParaRPr lang="ru-RU" dirty="0" smtClean="0"/>
          </a:p>
          <a:p>
            <a:r>
              <a:rPr lang="ru-RU" b="1" dirty="0" smtClean="0"/>
              <a:t>Организационная </a:t>
            </a:r>
            <a:r>
              <a:rPr lang="ru-RU" b="1" dirty="0"/>
              <a:t>структура ЦМПР</a:t>
            </a:r>
            <a:r>
              <a:rPr lang="ru-RU" dirty="0"/>
              <a:t> сегодня включает круглосуточный стационар на 20 коек ,  дневной стационар на 30 посещений в смену  , консультативный прием специалистов. Отделение размещается в </a:t>
            </a:r>
            <a:r>
              <a:rPr lang="ru-RU" dirty="0" smtClean="0"/>
              <a:t>здании </a:t>
            </a:r>
            <a:r>
              <a:rPr lang="ru-RU" dirty="0"/>
              <a:t>госпиталя по адресу : ул. Мира, 99, в центре города.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829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2000" dirty="0" smtClean="0"/>
          </a:p>
          <a:p>
            <a:r>
              <a:rPr lang="ru-RU" sz="2800" dirty="0" smtClean="0"/>
              <a:t>Ветераны (инвалиды) Великой Отечественной войны</a:t>
            </a:r>
          </a:p>
          <a:p>
            <a:r>
              <a:rPr lang="ru-RU" sz="2800" dirty="0" smtClean="0"/>
              <a:t>Ветераны боевых действий </a:t>
            </a:r>
          </a:p>
          <a:p>
            <a:r>
              <a:rPr lang="ru-RU" sz="2800" dirty="0"/>
              <a:t>У</a:t>
            </a:r>
            <a:r>
              <a:rPr lang="ru-RU" sz="2800" dirty="0" smtClean="0"/>
              <a:t>частники </a:t>
            </a:r>
            <a:r>
              <a:rPr lang="ru-RU" sz="2800" dirty="0"/>
              <a:t>спецоперации на Украине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Ветераны труда</a:t>
            </a:r>
          </a:p>
          <a:p>
            <a:r>
              <a:rPr lang="ru-RU" sz="2800" dirty="0" smtClean="0"/>
              <a:t>Граждане пожилого и старческого возраста</a:t>
            </a:r>
          </a:p>
          <a:p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304799"/>
            <a:ext cx="8596668" cy="1711779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Перечень категорий </a:t>
            </a:r>
            <a:r>
              <a:rPr lang="ru-RU" dirty="0" smtClean="0"/>
              <a:t>граждан </a:t>
            </a:r>
            <a:br>
              <a:rPr lang="ru-RU" dirty="0" smtClean="0"/>
            </a:br>
            <a:r>
              <a:rPr lang="ru-RU" dirty="0" smtClean="0"/>
              <a:t>(приказ </a:t>
            </a:r>
            <a:r>
              <a:rPr lang="ru-RU" dirty="0" err="1" smtClean="0"/>
              <a:t>минздрава</a:t>
            </a:r>
            <a:r>
              <a:rPr lang="ru-RU" dirty="0" smtClean="0"/>
              <a:t> Красноярского края                     № 887-орг от 25.06.2020)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16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По </a:t>
            </a:r>
            <a:r>
              <a:rPr lang="ru-RU" sz="2000" dirty="0"/>
              <a:t>вопросам направления пациентов в Госпиталь обращаться                                по </a:t>
            </a:r>
            <a:r>
              <a:rPr lang="ru-RU" sz="2000" dirty="0" smtClean="0"/>
              <a:t>телефону:  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(</a:t>
            </a:r>
            <a:r>
              <a:rPr lang="ru-RU" sz="2000" dirty="0"/>
              <a:t>8-391)247-78-46 и (8-391)283-04-61 (регистратура),  </a:t>
            </a:r>
            <a:endParaRPr lang="ru-RU" sz="2000" dirty="0" smtClean="0"/>
          </a:p>
          <a:p>
            <a:r>
              <a:rPr lang="ru-RU" sz="2000" dirty="0" smtClean="0"/>
              <a:t>(8-391)247-77-96  </a:t>
            </a:r>
            <a:r>
              <a:rPr lang="ru-RU" sz="2000" dirty="0"/>
              <a:t>(заведующая </a:t>
            </a:r>
            <a:r>
              <a:rPr lang="ru-RU" sz="2000" dirty="0" smtClean="0"/>
              <a:t>поликлиникой)</a:t>
            </a:r>
          </a:p>
          <a:p>
            <a:r>
              <a:rPr lang="ru-RU" sz="2000" dirty="0"/>
              <a:t>(</a:t>
            </a:r>
            <a:r>
              <a:rPr lang="ru-RU" sz="2000" dirty="0" smtClean="0"/>
              <a:t>8-391)247-78-66, </a:t>
            </a:r>
            <a:r>
              <a:rPr lang="en-US" sz="2000" dirty="0" smtClean="0">
                <a:hlinkClick r:id="rId2"/>
              </a:rPr>
              <a:t>gtn@kkgvv.ru</a:t>
            </a:r>
            <a:r>
              <a:rPr lang="en-US" sz="2000" dirty="0" smtClean="0"/>
              <a:t>   </a:t>
            </a:r>
            <a:r>
              <a:rPr lang="ru-RU" sz="2000" dirty="0" smtClean="0"/>
              <a:t>Голубева Татьяна Николаевна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7320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Телефоны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5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Медицинская реабилитация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363" y="1523774"/>
            <a:ext cx="8596668" cy="4705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неотъемлемая часть лечебно-диагностического процесса при оказании медицинской помощи пациентам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различных заболеваниях, в том числе и при заболеваниях нервной системы</a:t>
            </a:r>
          </a:p>
          <a:p>
            <a:pPr algn="just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которых вследствие заболевания имеются высокий риск длительной нетрудоспособности или стойкого снижения социально-бытовой активности либо уже сформировавшаяся инвалидность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 неврологических больных направлена на восстановление двигательных функций и профилактику возможных осложнений, и прогрессирование заболевания, улучшение качества жизни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случай патологического процесса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удаѐтся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реабилитировать, но, однако обучить пациента необходимым бытовым навыкам, управления своим телом, а так, же нормализовать психологическое состояние по силам современной реабилитации неврологических больных.</a:t>
            </a:r>
          </a:p>
          <a:p>
            <a:pPr algn="just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реабилитации в Госпитале функционирует 25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коек,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10 – в неврологическом отделении и 15 коек в пульмонологическом отделении (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постковидная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реабилитация)</a:t>
            </a:r>
          </a:p>
          <a:p>
            <a:pPr algn="just"/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534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16" y="309350"/>
            <a:ext cx="9485194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Медицинская реабилитация осуществляется специалистами </a:t>
            </a:r>
            <a:r>
              <a:rPr lang="ru-RU" dirty="0" err="1"/>
              <a:t>мультидисциплинарной</a:t>
            </a:r>
            <a:r>
              <a:rPr lang="ru-RU" dirty="0"/>
              <a:t> бригады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979" y="1959428"/>
            <a:ext cx="8596668" cy="4272271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Мультидисциплинарная</a:t>
            </a:r>
            <a:r>
              <a:rPr lang="ru-RU" sz="2400" dirty="0" smtClean="0"/>
              <a:t> </a:t>
            </a:r>
            <a:r>
              <a:rPr lang="ru-RU" sz="2400" dirty="0"/>
              <a:t>реабилитационная бригада (МДБ) – обязательная организационно-технологическая единица реабилитационной помощи; </a:t>
            </a:r>
          </a:p>
          <a:p>
            <a:pPr marL="0" indent="0">
              <a:buNone/>
            </a:pPr>
            <a:r>
              <a:rPr lang="ru-RU" sz="2400" dirty="0" smtClean="0"/>
              <a:t>     МДБ формируется </a:t>
            </a:r>
            <a:r>
              <a:rPr lang="ru-RU" sz="2400" dirty="0"/>
              <a:t>в зависимости: </a:t>
            </a:r>
            <a:endParaRPr lang="ru-RU" sz="2400" dirty="0" smtClean="0"/>
          </a:p>
          <a:p>
            <a:r>
              <a:rPr lang="ru-RU" sz="2400" dirty="0" smtClean="0"/>
              <a:t>1</a:t>
            </a:r>
            <a:r>
              <a:rPr lang="ru-RU" sz="2400" dirty="0"/>
              <a:t>. от тяжести клинического состояния пациента; </a:t>
            </a: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. от характера и степени нарушения функций и жизнедеятельности пациента; </a:t>
            </a:r>
            <a:endParaRPr lang="ru-RU" sz="2400" dirty="0" smtClean="0"/>
          </a:p>
          <a:p>
            <a:r>
              <a:rPr lang="ru-RU" sz="2400" dirty="0" smtClean="0"/>
              <a:t>3</a:t>
            </a:r>
            <a:r>
              <a:rPr lang="ru-RU" sz="2400" dirty="0"/>
              <a:t>. от используемых технологий для коррекции выявленных нарушений функции, структуры, жизнедеятельности </a:t>
            </a:r>
            <a:r>
              <a:rPr lang="ru-RU" sz="2400" dirty="0" smtClean="0"/>
              <a:t>и т.д.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492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Мультдисциплинарная</a:t>
            </a:r>
            <a:r>
              <a:rPr lang="ru-RU" dirty="0" smtClean="0"/>
              <a:t> бригада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7481"/>
            <a:ext cx="8596668" cy="5145206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врач </a:t>
            </a:r>
            <a:r>
              <a:rPr lang="ru-RU" sz="2800" dirty="0"/>
              <a:t>по физической и реабилитационной медицине, </a:t>
            </a:r>
            <a:endParaRPr lang="ru-RU" sz="2800" dirty="0" smtClean="0"/>
          </a:p>
          <a:p>
            <a:r>
              <a:rPr lang="ru-RU" sz="2800" dirty="0" smtClean="0"/>
              <a:t>клинический </a:t>
            </a:r>
            <a:r>
              <a:rPr lang="ru-RU" sz="2800" dirty="0"/>
              <a:t>психолог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клинический </a:t>
            </a:r>
            <a:r>
              <a:rPr lang="ru-RU" sz="2800" dirty="0"/>
              <a:t>логопед, </a:t>
            </a:r>
            <a:endParaRPr lang="ru-RU" sz="2800" dirty="0" smtClean="0"/>
          </a:p>
          <a:p>
            <a:r>
              <a:rPr lang="ru-RU" sz="2800" dirty="0" smtClean="0"/>
              <a:t>врач ЛФК,</a:t>
            </a:r>
          </a:p>
          <a:p>
            <a:r>
              <a:rPr lang="ru-RU" sz="2800" dirty="0" smtClean="0"/>
              <a:t>инструктор по ЛФК,</a:t>
            </a:r>
          </a:p>
          <a:p>
            <a:r>
              <a:rPr lang="ru-RU" sz="2800" dirty="0" smtClean="0"/>
              <a:t>медицинская сестра по массажу, медицинская сестра по физиотерапии,</a:t>
            </a:r>
          </a:p>
          <a:p>
            <a:r>
              <a:rPr lang="ru-RU" sz="2800" dirty="0" smtClean="0"/>
              <a:t> социальный </a:t>
            </a:r>
            <a:r>
              <a:rPr lang="ru-RU" sz="2800" dirty="0"/>
              <a:t>работник, </a:t>
            </a:r>
            <a:endParaRPr lang="ru-RU" sz="2800" dirty="0" smtClean="0"/>
          </a:p>
          <a:p>
            <a:r>
              <a:rPr lang="ru-RU" sz="2800" dirty="0" smtClean="0"/>
              <a:t>другие </a:t>
            </a:r>
            <a:r>
              <a:rPr lang="ru-RU" sz="2800" dirty="0"/>
              <a:t>специалисты по необходимости. </a:t>
            </a:r>
          </a:p>
        </p:txBody>
      </p:sp>
    </p:spTree>
    <p:extLst>
      <p:ext uri="{BB962C8B-B14F-4D97-AF65-F5344CB8AC3E}">
        <p14:creationId xmlns:p14="http://schemas.microsoft.com/office/powerpoint/2010/main" val="296634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отделении осуществляется реабилитация после: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10693"/>
            <a:ext cx="9697937" cy="440903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черепно-мозговой травмы</a:t>
            </a:r>
          </a:p>
          <a:p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кровоизлияния</a:t>
            </a:r>
          </a:p>
          <a:p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нейрохирургических операций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головном или спинном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мозге</a:t>
            </a:r>
          </a:p>
          <a:p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перелома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позвоночника с наличием неврологического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дефицита</a:t>
            </a:r>
          </a:p>
          <a:p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нарушения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спинального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кровообращения </a:t>
            </a:r>
          </a:p>
          <a:p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заболеваний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периферической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нервной системы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без болевых синдромов и активного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воспаления</a:t>
            </a:r>
          </a:p>
          <a:p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Медицинская реабилитация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37481"/>
            <a:ext cx="8596668" cy="515885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Условия для проведения медицинской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реабилитации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наличие неврологического дефицита в статусе больного, соответствующему 3,4 ст. по шкале реабилитационной маршрутизации (ШРМ);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наличие перспективы восстановления функций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(реабилитационный потенциал)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отсутствие медицинских противопоказаний  к проведению реабилитации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наличие мотивации пациента</a:t>
            </a: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373444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834245" y="2906841"/>
            <a:ext cx="2515070" cy="86849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677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Шкала реабилитационной маршрутизации (ШРМ)</a:t>
            </a:r>
            <a:endParaRPr lang="ru-RU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334" y="1816464"/>
            <a:ext cx="33866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/>
              <a:t>Может </a:t>
            </a:r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  <a:t>передвигаться без помощи</a:t>
            </a:r>
            <a:endParaRPr lang="ru-RU" sz="2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012" y="3839637"/>
            <a:ext cx="488589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/>
              <a:t>Может самостоятельно выполнять повседневные активности:</a:t>
            </a:r>
          </a:p>
          <a:p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  <a:t>- Принимать пищу</a:t>
            </a:r>
          </a:p>
          <a:p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  <a:t>- Одеваться/раздеваться</a:t>
            </a:r>
          </a:p>
          <a:p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</a:rPr>
              <a:t>- Справлять физиологические потребности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96001" y="3839637"/>
            <a:ext cx="4590196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/>
              <a:t>Нуждается в помощи при выполнении сложных видов активностей: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Уборка квартиры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Приготовление пищи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Поход в магазин за покупками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Помощь при ведении финансовых дел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6681" y="1798400"/>
            <a:ext cx="312057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/>
              <a:t>Может прожить один дома без помощи от </a:t>
            </a:r>
            <a:r>
              <a:rPr lang="ru-RU" sz="2300" b="1" dirty="0" smtClean="0"/>
              <a:t>1 суток до 1 недели</a:t>
            </a:r>
            <a:endParaRPr lang="ru-RU" sz="23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38172" y="3048703"/>
            <a:ext cx="1857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3 балла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790703" y="2906841"/>
            <a:ext cx="2515070" cy="86849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6777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Шкала реабилитационной маршрутизации (ШРМ)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945" y="1909577"/>
            <a:ext cx="33866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/>
              <a:t>Нуждается</a:t>
            </a: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 в помощи при движении</a:t>
            </a:r>
            <a:endParaRPr lang="ru-RU" sz="2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831" y="3862017"/>
            <a:ext cx="4719079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/>
              <a:t>Нуждается в помощи при выполнении повседневных задач:</a:t>
            </a:r>
          </a:p>
          <a:p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- Принимать пищу</a:t>
            </a:r>
          </a:p>
          <a:p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- Одеваться/раздеваться</a:t>
            </a:r>
          </a:p>
          <a:p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- Справлять физиологические потребности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3839637"/>
            <a:ext cx="474032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/>
              <a:t>Нуждается в помощи при выполнении сложных видов активностей:</a:t>
            </a:r>
          </a:p>
          <a:p>
            <a:pPr marL="285750" indent="-285750">
              <a:buFontTx/>
              <a:buChar char="-"/>
            </a:pP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Уборка квартиры</a:t>
            </a:r>
          </a:p>
          <a:p>
            <a:pPr marL="285750" indent="-285750">
              <a:buFontTx/>
              <a:buChar char="-"/>
            </a:pP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Приготовление пищи</a:t>
            </a:r>
          </a:p>
          <a:p>
            <a:pPr marL="285750" indent="-285750">
              <a:buFontTx/>
              <a:buChar char="-"/>
            </a:pP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Поход в магазин за покупками</a:t>
            </a:r>
          </a:p>
          <a:p>
            <a:pPr marL="285750" indent="-285750">
              <a:buFontTx/>
              <a:buChar char="-"/>
            </a:pP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Помощь при ведении финансовых дел</a:t>
            </a:r>
            <a:endParaRPr lang="ru-RU" sz="2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6681" y="1752679"/>
            <a:ext cx="312057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/>
              <a:t>Может прожить один дома без помощи до </a:t>
            </a:r>
            <a:r>
              <a:rPr lang="ru-RU" sz="2300" b="1" dirty="0" smtClean="0"/>
              <a:t>1 суток</a:t>
            </a:r>
            <a:endParaRPr lang="ru-RU" sz="23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38172" y="3048703"/>
            <a:ext cx="1857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 балла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3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2054"/>
            <a:ext cx="8596668" cy="1056889"/>
          </a:xfrm>
        </p:spPr>
        <p:txBody>
          <a:bodyPr>
            <a:normAutofit fontScale="90000"/>
          </a:bodyPr>
          <a:lstStyle/>
          <a:p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</a:rPr>
              <a:t>Критерии для госпитализации в отделение </a:t>
            </a:r>
            <a:r>
              <a:rPr lang="ru-RU" altLang="ru-RU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неврологии </a:t>
            </a:r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ru-RU" b="1" dirty="0">
                <a:solidFill>
                  <a:schemeClr val="bg1"/>
                </a:solidFill>
                <a:latin typeface="Arial" panose="020B0604020202020204" pitchFamily="34" charset="0"/>
              </a:rPr>
              <a:t>COVID</a:t>
            </a:r>
            <a:r>
              <a:rPr lang="ru-RU" altLang="ru-RU" b="1" dirty="0">
                <a:solidFill>
                  <a:schemeClr val="bg1"/>
                </a:solidFill>
                <a:latin typeface="Arial" panose="020B0604020202020204" pitchFamily="34" charset="0"/>
              </a:rPr>
              <a:t>-19</a:t>
            </a:r>
            <a:br>
              <a:rPr lang="ru-RU" altLang="ru-RU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ru-RU" sz="3200" dirty="0" smtClean="0"/>
              <a:t>Двигательные нарушения (парезы, параличи)</a:t>
            </a:r>
          </a:p>
          <a:p>
            <a:r>
              <a:rPr lang="ru-RU" sz="3200" dirty="0" err="1" smtClean="0"/>
              <a:t>Координаторные</a:t>
            </a:r>
            <a:r>
              <a:rPr lang="ru-RU" sz="3200" dirty="0" smtClean="0"/>
              <a:t> (атаксии, </a:t>
            </a:r>
            <a:r>
              <a:rPr lang="ru-RU" sz="3200" dirty="0" err="1" smtClean="0"/>
              <a:t>дисбазии</a:t>
            </a:r>
            <a:r>
              <a:rPr lang="ru-RU" sz="3200" dirty="0" smtClean="0"/>
              <a:t>, </a:t>
            </a:r>
            <a:r>
              <a:rPr lang="ru-RU" sz="3200" dirty="0" err="1" smtClean="0"/>
              <a:t>ассинергии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Речевые (дизартрии, дисфагии, афазии)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3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1750</TotalTime>
  <Words>1162</Words>
  <Application>Microsoft Office PowerPoint</Application>
  <PresentationFormat>Широкоэкранный</PresentationFormat>
  <Paragraphs>141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Грань</vt:lpstr>
      <vt:lpstr>Медицинская реабилитация в неврологическом отделении Красноярского краевого госпиталя для ветеранов войн</vt:lpstr>
      <vt:lpstr>Медицинская реабилитация</vt:lpstr>
      <vt:lpstr>Медицинская реабилитация осуществляется специалистами мультидисциплинарной бригады</vt:lpstr>
      <vt:lpstr>Мультдисциплинарная бригада</vt:lpstr>
      <vt:lpstr>В отделении осуществляется реабилитация после:  </vt:lpstr>
      <vt:lpstr>Медицинская реабилитация</vt:lpstr>
      <vt:lpstr>Шкала реабилитационной маршрутизации (ШРМ)</vt:lpstr>
      <vt:lpstr>Шкала реабилитационной маршрутизации (ШРМ) </vt:lpstr>
      <vt:lpstr>Критерии для госпитализации в отделение неврологии  COVID-19 </vt:lpstr>
      <vt:lpstr>Противопоказания:</vt:lpstr>
      <vt:lpstr>Противопоказания:</vt:lpstr>
      <vt:lpstr>Порядок госпитализации</vt:lpstr>
      <vt:lpstr>Пакет необходимых документов:</vt:lpstr>
      <vt:lpstr>Пакет необходимых документов:</vt:lpstr>
      <vt:lpstr>Перечень необходимых исследований для госпитализации в отделения терапевтического профиля</vt:lpstr>
      <vt:lpstr>Перечень необходимых исследований для госпитализации в отделения хирургического профиля</vt:lpstr>
      <vt:lpstr>Центр медико-психологической реабилитации</vt:lpstr>
      <vt:lpstr>Перечень категорий граждан  (приказ минздрава Красноярского края                     № 887-орг от 25.06.2020)</vt:lpstr>
      <vt:lpstr>Телефоны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Реабилитация пациентов с заболеван</dc:title>
  <dc:creator>Сафонова Анна Игоревна</dc:creator>
  <cp:lastModifiedBy>Пономарева Лариса Владимировна</cp:lastModifiedBy>
  <cp:revision>61</cp:revision>
  <cp:lastPrinted>2022-08-15T07:06:17Z</cp:lastPrinted>
  <dcterms:created xsi:type="dcterms:W3CDTF">2022-07-13T06:08:13Z</dcterms:created>
  <dcterms:modified xsi:type="dcterms:W3CDTF">2022-08-16T04:38:27Z</dcterms:modified>
</cp:coreProperties>
</file>